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800" b="1">
                <a:solidFill>
                  <a:schemeClr val="tx1"/>
                </a:solidFill>
              </a:rPr>
              <a:t>Число учителей с профдефицитами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[СВОД.xlsx]Лист2!$A$2:$A$16</c:f>
              <c:strCache>
                <c:ptCount val="15"/>
                <c:pt idx="0">
                  <c:v>СОШ №1</c:v>
                </c:pt>
                <c:pt idx="1">
                  <c:v>Лицей №16</c:v>
                </c:pt>
                <c:pt idx="2">
                  <c:v>СОШ №4</c:v>
                </c:pt>
                <c:pt idx="3">
                  <c:v>СОШ №8</c:v>
                </c:pt>
                <c:pt idx="4">
                  <c:v>СОШ №18</c:v>
                </c:pt>
                <c:pt idx="5">
                  <c:v>Гимназия №5</c:v>
                </c:pt>
                <c:pt idx="6">
                  <c:v>Гимназия №9</c:v>
                </c:pt>
                <c:pt idx="7">
                  <c:v>СОШ №17</c:v>
                </c:pt>
                <c:pt idx="8">
                  <c:v>СОШ №12</c:v>
                </c:pt>
                <c:pt idx="9">
                  <c:v>СОШ №3</c:v>
                </c:pt>
                <c:pt idx="10">
                  <c:v>СОШ №2</c:v>
                </c:pt>
                <c:pt idx="11">
                  <c:v>Лицей №15</c:v>
                </c:pt>
                <c:pt idx="12">
                  <c:v>СОШ №11</c:v>
                </c:pt>
                <c:pt idx="13">
                  <c:v>Аныяк</c:v>
                </c:pt>
                <c:pt idx="14">
                  <c:v>СОШ №7</c:v>
                </c:pt>
              </c:strCache>
            </c:strRef>
          </c:cat>
          <c:val>
            <c:numRef>
              <c:f>[СВОД.xlsx]Лист2!$B$2:$B$16</c:f>
              <c:numCache>
                <c:formatCode>General</c:formatCode>
                <c:ptCount val="15"/>
                <c:pt idx="0">
                  <c:v>23</c:v>
                </c:pt>
                <c:pt idx="1">
                  <c:v>23</c:v>
                </c:pt>
                <c:pt idx="2">
                  <c:v>15</c:v>
                </c:pt>
                <c:pt idx="3">
                  <c:v>14</c:v>
                </c:pt>
                <c:pt idx="4">
                  <c:v>14</c:v>
                </c:pt>
                <c:pt idx="5">
                  <c:v>13</c:v>
                </c:pt>
                <c:pt idx="6">
                  <c:v>11</c:v>
                </c:pt>
                <c:pt idx="7">
                  <c:v>8</c:v>
                </c:pt>
                <c:pt idx="8">
                  <c:v>6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2</c:v>
                </c:pt>
                <c:pt idx="13">
                  <c:v>2</c:v>
                </c:pt>
                <c:pt idx="1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9837840"/>
        <c:axId val="319839016"/>
      </c:barChart>
      <c:catAx>
        <c:axId val="31983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9839016"/>
        <c:crosses val="autoZero"/>
        <c:auto val="1"/>
        <c:lblAlgn val="ctr"/>
        <c:lblOffset val="100"/>
        <c:noMultiLvlLbl val="0"/>
      </c:catAx>
      <c:valAx>
        <c:axId val="319839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9837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</a:t>
            </a:r>
            <a:r>
              <a:rPr lang="ru-RU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методической помощи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767777291727423"/>
          <c:y val="0.13116097300664226"/>
          <c:w val="0.70770414114902302"/>
          <c:h val="0.345677210728862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Лист1!$A$2:$A$10</c:f>
              <c:strCache>
                <c:ptCount val="9"/>
                <c:pt idx="0">
                  <c:v>Английский язык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Информатика</c:v>
                </c:pt>
                <c:pt idx="4">
                  <c:v>История и обществознание</c:v>
                </c:pt>
                <c:pt idx="5">
                  <c:v>Математика</c:v>
                </c:pt>
                <c:pt idx="6">
                  <c:v>Начальная школа </c:v>
                </c:pt>
                <c:pt idx="7">
                  <c:v>Русс. Яз. и литература</c:v>
                </c:pt>
                <c:pt idx="8">
                  <c:v>Физкультура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26</c:v>
                </c:pt>
                <c:pt idx="1">
                  <c:v>7</c:v>
                </c:pt>
                <c:pt idx="2">
                  <c:v>3</c:v>
                </c:pt>
                <c:pt idx="3">
                  <c:v>9</c:v>
                </c:pt>
                <c:pt idx="4">
                  <c:v>13</c:v>
                </c:pt>
                <c:pt idx="5">
                  <c:v>14</c:v>
                </c:pt>
                <c:pt idx="6">
                  <c:v>20</c:v>
                </c:pt>
                <c:pt idx="7">
                  <c:v>17</c:v>
                </c:pt>
                <c:pt idx="8">
                  <c:v>10</c:v>
                </c:pt>
                <c:pt idx="9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7736992"/>
        <c:axId val="277729936"/>
      </c:barChart>
      <c:catAx>
        <c:axId val="277736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ru-RU"/>
          </a:p>
        </c:txPr>
        <c:crossAx val="277729936"/>
        <c:crosses val="autoZero"/>
        <c:auto val="1"/>
        <c:lblAlgn val="ctr"/>
        <c:lblOffset val="100"/>
        <c:noMultiLvlLbl val="0"/>
      </c:catAx>
      <c:valAx>
        <c:axId val="277729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77369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199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86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75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618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968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51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7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972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589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099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70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88F55-C669-476B-A3AF-9BADBD32D3F1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253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33474" y="1981200"/>
            <a:ext cx="100107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проект </a:t>
            </a:r>
          </a:p>
          <a:p>
            <a:pPr lvl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«Мой наставник»</a:t>
            </a:r>
            <a:endParaRPr lang="ru-RU" sz="6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450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81225" y="390525"/>
            <a:ext cx="8753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диагностики дефицитов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0609" y="2424807"/>
            <a:ext cx="3379661" cy="22329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Продиагностировано 14 школ г. Кызыла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57961" y="1550490"/>
            <a:ext cx="3967163" cy="218330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Нуждаются в методической помощи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70031" y="4405114"/>
            <a:ext cx="4010271" cy="21290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 наставника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4606949" y="2190750"/>
            <a:ext cx="1650976" cy="37807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422378" y="4286026"/>
            <a:ext cx="1835547" cy="9111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45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040117"/>
              </p:ext>
            </p:extLst>
          </p:nvPr>
        </p:nvGraphicFramePr>
        <p:xfrm>
          <a:off x="257175" y="133350"/>
          <a:ext cx="11772900" cy="651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302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51982"/>
              </p:ext>
            </p:extLst>
          </p:nvPr>
        </p:nvGraphicFramePr>
        <p:xfrm>
          <a:off x="457199" y="483520"/>
          <a:ext cx="10829925" cy="5917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38778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95375" y="420142"/>
            <a:ext cx="106299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Планируемая работа</a:t>
            </a: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наставниками</a:t>
            </a:r>
          </a:p>
          <a:p>
            <a:pPr algn="ctr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 февраля 2023 года – вводный семинар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наставляемыми </a:t>
            </a:r>
          </a:p>
          <a:p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 февраля 2023 года –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етодический семинар «Урок»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 марта 2023 года – методический семинар «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технологии»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марта 2023 года – методический семинар «Этика учителя»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098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00150" y="485775"/>
            <a:ext cx="9839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93327"/>
              </p:ext>
            </p:extLst>
          </p:nvPr>
        </p:nvGraphicFramePr>
        <p:xfrm>
          <a:off x="2032000" y="1504946"/>
          <a:ext cx="8127999" cy="4629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5786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86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Лицей №15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КЦО «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Аныяк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86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86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№3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№9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86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№5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№17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86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№16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86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№8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№18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8644"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689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81000" y="0"/>
            <a:ext cx="11096625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Конечный продукт проекта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Снизить количество учителей с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профдефицитами</a:t>
            </a:r>
            <a:endPara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Аналитическая справка на основе экспертных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оценочных листов</a:t>
            </a: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закрытии Года педагога и наставника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награды в номинациях</a:t>
            </a: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Лучший заместитель директора по НМР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Лучший наставник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Лучший наставляемый</a:t>
            </a:r>
          </a:p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966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177</Words>
  <Application>Microsoft Office PowerPoint</Application>
  <PresentationFormat>Широкоэкранный</PresentationFormat>
  <Paragraphs>53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User-PC</dc:creator>
  <cp:lastModifiedBy>User-PC</cp:lastModifiedBy>
  <cp:revision>7</cp:revision>
  <dcterms:created xsi:type="dcterms:W3CDTF">2023-02-02T01:18:54Z</dcterms:created>
  <dcterms:modified xsi:type="dcterms:W3CDTF">2023-02-02T02:20:41Z</dcterms:modified>
</cp:coreProperties>
</file>